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383" r:id="rId2"/>
    <p:sldId id="389" r:id="rId3"/>
    <p:sldId id="388" r:id="rId4"/>
    <p:sldId id="387" r:id="rId5"/>
    <p:sldId id="384" r:id="rId6"/>
    <p:sldId id="386" r:id="rId7"/>
    <p:sldId id="385"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8A44"/>
    <a:srgbClr val="492A28"/>
    <a:srgbClr val="FCFBDC"/>
    <a:srgbClr val="112B4E"/>
    <a:srgbClr val="016469"/>
    <a:srgbClr val="0D213B"/>
    <a:srgbClr val="FFDEA5"/>
    <a:srgbClr val="997437"/>
    <a:srgbClr val="ECD579"/>
    <a:srgbClr val="C39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autoAdjust="0"/>
  </p:normalViewPr>
  <p:slideViewPr>
    <p:cSldViewPr>
      <p:cViewPr varScale="1">
        <p:scale>
          <a:sx n="47" d="100"/>
          <a:sy n="47" d="100"/>
        </p:scale>
        <p:origin x="161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4B09BD-7FE6-4483-BD2E-11B9D3F272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888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2C726F-417B-4B16-B456-37FD1582D7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58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5E46EA-AA40-4F62-BD20-A01AB44E25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7420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15D2BC7-A2F0-4974-95CE-7484C65CED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49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259B319-E6DB-442C-B1F0-4501AC49DB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37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F59CEB-11EB-4F7D-BDAC-CF4C350300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044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2C282E-DB2C-4B36-9FC1-D1B6AA370D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352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835B47-4696-4CE5-9FD3-5CFB83F16A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482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9B12CE-7784-4D49-B18B-0391CEAEE1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8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FE0D49A-DAD1-40AA-927C-C8144EAEB5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967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CF79AA-C80F-411E-B903-8B956C2C62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58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0993AF-34FF-47D5-8633-D2028C6982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06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EA123D-1BDE-48C2-93E9-5DE55B5B47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672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646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663F5D9-462D-4AA8-A719-F5ACF73239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14636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2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3352800"/>
            <a:ext cx="9144000" cy="3505200"/>
          </a:xfrm>
          <a:prstGeom prst="rect">
            <a:avLst/>
          </a:prstGeom>
          <a:solidFill>
            <a:srgbClr val="997437"/>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solidFill>
                  <a:schemeClr val="accent1"/>
                </a:solidFill>
                <a:latin typeface="Calibri" panose="020F0502020204030204" pitchFamily="34" charset="0"/>
                <a:cs typeface="Times New Roman" panose="02020603050405020304" pitchFamily="18" charset="0"/>
              </a:rPr>
              <a:t>The framers of the Constitution had set up a process for the states to decide on the new government.</a:t>
            </a:r>
          </a:p>
          <a:p>
            <a:pPr>
              <a:spcBef>
                <a:spcPts val="1200"/>
              </a:spcBef>
            </a:pPr>
            <a:r>
              <a:rPr lang="en-US" altLang="en-US" sz="2400" smtClean="0">
                <a:solidFill>
                  <a:schemeClr val="accent1"/>
                </a:solidFill>
                <a:latin typeface="Calibri" panose="020F0502020204030204" pitchFamily="34" charset="0"/>
                <a:cs typeface="Times New Roman" panose="02020603050405020304" pitchFamily="18" charset="0"/>
              </a:rPr>
              <a:t>At least 9 of the 13 states had to ratify, (approve) the Constitution before it could go into effect.</a:t>
            </a:r>
          </a:p>
          <a:p>
            <a:pPr>
              <a:spcBef>
                <a:spcPts val="1200"/>
              </a:spcBef>
            </a:pPr>
            <a:r>
              <a:rPr lang="en-US" altLang="en-US" sz="2400" smtClean="0">
                <a:solidFill>
                  <a:schemeClr val="accent1"/>
                </a:solidFill>
                <a:latin typeface="Calibri" panose="020F0502020204030204" pitchFamily="34" charset="0"/>
                <a:cs typeface="Times New Roman" panose="02020603050405020304" pitchFamily="18" charset="0"/>
              </a:rPr>
              <a:t>In 1787 and 1788, voters in each state elected delegates to special state conventions.</a:t>
            </a:r>
          </a:p>
          <a:p>
            <a:pPr>
              <a:spcBef>
                <a:spcPts val="1200"/>
              </a:spcBef>
            </a:pPr>
            <a:r>
              <a:rPr lang="en-US" altLang="en-US" sz="2400" smtClean="0">
                <a:solidFill>
                  <a:schemeClr val="accent1"/>
                </a:solidFill>
                <a:latin typeface="Calibri" panose="020F0502020204030204" pitchFamily="34" charset="0"/>
                <a:cs typeface="Times New Roman" panose="02020603050405020304" pitchFamily="18" charset="0"/>
              </a:rPr>
              <a:t>These delegates then met to decide whether or not to ratify (approve) the Constitution.</a:t>
            </a:r>
            <a:endParaRPr lang="en-US" altLang="en-US" sz="2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5288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3" descr="MCj04325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237" y="4873158"/>
            <a:ext cx="1517650" cy="1517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92" y="4472881"/>
            <a:ext cx="5753961" cy="2169825"/>
          </a:xfrm>
          <a:prstGeom prst="rect">
            <a:avLst/>
          </a:prstGeom>
          <a:noFill/>
        </p:spPr>
        <p:txBody>
          <a:bodyPr wrap="square" rtlCol="0">
            <a:spAutoFit/>
          </a:bodyPr>
          <a:lstStyle/>
          <a:p>
            <a:pPr>
              <a:lnSpc>
                <a:spcPct val="90000"/>
              </a:lnSpc>
              <a:buFontTx/>
              <a:buNone/>
            </a:pPr>
            <a:endParaRPr lang="en-US" altLang="en-US" sz="1200" dirty="0">
              <a:ln w="0"/>
              <a:effectLst>
                <a:outerShdw blurRad="38100" dist="19050" dir="2700000" algn="tl" rotWithShape="0">
                  <a:schemeClr val="dk1">
                    <a:alpha val="40000"/>
                  </a:schemeClr>
                </a:outerShdw>
              </a:effectLst>
              <a:latin typeface="Georgia" panose="02040502050405020303" pitchFamily="18" charset="0"/>
            </a:endParaRPr>
          </a:p>
          <a:p>
            <a:pPr>
              <a:lnSpc>
                <a:spcPct val="90000"/>
              </a:lnSpc>
            </a:pPr>
            <a:r>
              <a:rPr lang="en-US" altLang="en-US" sz="5400" dirty="0" smtClean="0">
                <a:ln w="0"/>
                <a:effectLst>
                  <a:outerShdw blurRad="38100" dist="19050" dir="2700000" algn="tl" rotWithShape="0">
                    <a:schemeClr val="dk1">
                      <a:alpha val="40000"/>
                    </a:schemeClr>
                  </a:outerShdw>
                </a:effectLst>
                <a:latin typeface="Georgia" panose="02040502050405020303" pitchFamily="18" charset="0"/>
              </a:rPr>
              <a:t>Anti-Federalists</a:t>
            </a:r>
            <a:endParaRPr lang="en-US" altLang="en-US" sz="5400" dirty="0">
              <a:ln w="0"/>
              <a:effectLst>
                <a:outerShdw blurRad="38100" dist="19050" dir="2700000" algn="tl" rotWithShape="0">
                  <a:schemeClr val="dk1">
                    <a:alpha val="40000"/>
                  </a:schemeClr>
                </a:outerShdw>
              </a:effectLst>
              <a:latin typeface="Georgia" panose="02040502050405020303" pitchFamily="18" charset="0"/>
            </a:endParaRPr>
          </a:p>
          <a:p>
            <a:pPr>
              <a:lnSpc>
                <a:spcPct val="90000"/>
              </a:lnSpc>
            </a:pPr>
            <a:r>
              <a:rPr lang="en-US" altLang="en-US" sz="2800" dirty="0">
                <a:ln w="0"/>
                <a:latin typeface="Georgia" panose="02040502050405020303" pitchFamily="18" charset="0"/>
              </a:rPr>
              <a:t>Because they were </a:t>
            </a:r>
            <a:r>
              <a:rPr lang="en-US" sz="2800" dirty="0" smtClean="0">
                <a:latin typeface="Georgia" panose="02040502050405020303" pitchFamily="18" charset="0"/>
              </a:rPr>
              <a:t>opposed </a:t>
            </a:r>
            <a:r>
              <a:rPr lang="en-US" altLang="en-US" sz="2800" dirty="0">
                <a:ln w="0"/>
                <a:latin typeface="Georgia" panose="02040502050405020303" pitchFamily="18" charset="0"/>
              </a:rPr>
              <a:t>(anti</a:t>
            </a:r>
            <a:r>
              <a:rPr lang="en-US" altLang="en-US" sz="2800" dirty="0" smtClean="0">
                <a:ln w="0"/>
                <a:latin typeface="Georgia" panose="02040502050405020303" pitchFamily="18" charset="0"/>
              </a:rPr>
              <a:t>) to </a:t>
            </a:r>
            <a:r>
              <a:rPr lang="en-US" sz="2800" dirty="0" smtClean="0">
                <a:latin typeface="Georgia" panose="02040502050405020303" pitchFamily="18" charset="0"/>
              </a:rPr>
              <a:t>the </a:t>
            </a:r>
            <a:r>
              <a:rPr lang="en-US" sz="2800" dirty="0">
                <a:latin typeface="Georgia" panose="02040502050405020303" pitchFamily="18" charset="0"/>
              </a:rPr>
              <a:t>ratification (passage) of the new </a:t>
            </a:r>
            <a:r>
              <a:rPr lang="en-US" sz="2800" b="1" dirty="0">
                <a:latin typeface="Georgia" panose="02040502050405020303" pitchFamily="18" charset="0"/>
              </a:rPr>
              <a:t>federal</a:t>
            </a:r>
            <a:r>
              <a:rPr lang="en-US" sz="2800" dirty="0">
                <a:latin typeface="Georgia" panose="02040502050405020303" pitchFamily="18" charset="0"/>
              </a:rPr>
              <a:t> </a:t>
            </a:r>
            <a:r>
              <a:rPr lang="en-US" sz="2800" dirty="0" smtClean="0">
                <a:latin typeface="Georgia" panose="02040502050405020303" pitchFamily="18" charset="0"/>
              </a:rPr>
              <a:t>Constitution. </a:t>
            </a:r>
            <a:endParaRPr lang="en-US" altLang="en-US" sz="2800" dirty="0">
              <a:ln w="0"/>
              <a:latin typeface="Georgia" panose="02040502050405020303" pitchFamily="18" charset="0"/>
            </a:endParaRPr>
          </a:p>
        </p:txBody>
      </p:sp>
      <p:sp>
        <p:nvSpPr>
          <p:cNvPr id="4" name="TextBox 3"/>
          <p:cNvSpPr txBox="1"/>
          <p:nvPr/>
        </p:nvSpPr>
        <p:spPr>
          <a:xfrm>
            <a:off x="3657600" y="1981200"/>
            <a:ext cx="5257800" cy="1615827"/>
          </a:xfrm>
          <a:prstGeom prst="rect">
            <a:avLst/>
          </a:prstGeom>
          <a:noFill/>
        </p:spPr>
        <p:txBody>
          <a:bodyPr wrap="square" rtlCol="0">
            <a:spAutoFit/>
          </a:bodyPr>
          <a:lstStyle/>
          <a:p>
            <a:pPr>
              <a:lnSpc>
                <a:spcPct val="90000"/>
              </a:lnSpc>
              <a:buFontTx/>
              <a:buNone/>
            </a:pPr>
            <a:r>
              <a:rPr lang="en-US" altLang="en-US" sz="5400" dirty="0">
                <a:ln w="0"/>
                <a:effectLst>
                  <a:outerShdw blurRad="38100" dist="19050" dir="2700000" algn="tl" rotWithShape="0">
                    <a:schemeClr val="dk1">
                      <a:alpha val="40000"/>
                    </a:schemeClr>
                  </a:outerShdw>
                </a:effectLst>
                <a:latin typeface="Georgia" panose="02040502050405020303" pitchFamily="18" charset="0"/>
              </a:rPr>
              <a:t>Federalists</a:t>
            </a:r>
          </a:p>
          <a:p>
            <a:pPr>
              <a:lnSpc>
                <a:spcPct val="90000"/>
              </a:lnSpc>
              <a:buFontTx/>
              <a:buNone/>
            </a:pPr>
            <a:r>
              <a:rPr lang="en-US" altLang="en-US" sz="2800" dirty="0">
                <a:ln w="0"/>
                <a:latin typeface="Georgia" panose="02040502050405020303" pitchFamily="18" charset="0"/>
              </a:rPr>
              <a:t>T</a:t>
            </a:r>
            <a:r>
              <a:rPr lang="en-US" altLang="en-US" sz="2800" dirty="0" smtClean="0">
                <a:ln w="0"/>
                <a:latin typeface="Georgia" panose="02040502050405020303" pitchFamily="18" charset="0"/>
              </a:rPr>
              <a:t>hey </a:t>
            </a:r>
            <a:r>
              <a:rPr lang="en-US" altLang="en-US" sz="2800" dirty="0">
                <a:ln w="0"/>
                <a:latin typeface="Georgia" panose="02040502050405020303" pitchFamily="18" charset="0"/>
              </a:rPr>
              <a:t>believed in the </a:t>
            </a:r>
            <a:r>
              <a:rPr lang="en-US" altLang="en-US" sz="2800" dirty="0" smtClean="0">
                <a:ln w="0"/>
                <a:latin typeface="Georgia" panose="02040502050405020303" pitchFamily="18" charset="0"/>
              </a:rPr>
              <a:t>ratification </a:t>
            </a:r>
            <a:r>
              <a:rPr lang="en-US" altLang="en-US" sz="2800" dirty="0">
                <a:ln w="0"/>
                <a:latin typeface="Georgia" panose="02040502050405020303" pitchFamily="18" charset="0"/>
              </a:rPr>
              <a:t>of the new federal </a:t>
            </a:r>
            <a:r>
              <a:rPr lang="en-US" altLang="en-US" sz="2800" dirty="0" smtClean="0">
                <a:ln w="0"/>
                <a:latin typeface="Georgia" panose="02040502050405020303" pitchFamily="18" charset="0"/>
              </a:rPr>
              <a:t>Constitution</a:t>
            </a:r>
            <a:r>
              <a:rPr lang="en-US" altLang="en-US" sz="2800" dirty="0">
                <a:ln w="0"/>
                <a:latin typeface="Georgia" panose="02040502050405020303" pitchFamily="18" charset="0"/>
              </a:rPr>
              <a:t>.</a:t>
            </a:r>
          </a:p>
        </p:txBody>
      </p:sp>
    </p:spTree>
    <p:extLst>
      <p:ext uri="{BB962C8B-B14F-4D97-AF65-F5344CB8AC3E}">
        <p14:creationId xmlns:p14="http://schemas.microsoft.com/office/powerpoint/2010/main" val="46594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764697"/>
            <a:ext cx="9144000" cy="2923877"/>
          </a:xfrm>
          <a:prstGeom prst="rect">
            <a:avLst/>
          </a:prstGeom>
          <a:solidFill>
            <a:srgbClr val="0D213B"/>
          </a:solidFill>
          <a:ln>
            <a:noFill/>
          </a:ln>
          <a:scene3d>
            <a:camera prst="orthographicFront"/>
            <a:lightRig rig="threePt" dir="t"/>
          </a:scene3d>
          <a:sp3d>
            <a:bevelT/>
          </a:sp3d>
        </p:spPr>
        <p:txBody>
          <a:bodyPr wrap="square" rtlCol="0">
            <a:spAutoFit/>
          </a:bodyPr>
          <a:lstStyle/>
          <a:p>
            <a:pPr marL="633413" indent="-633413" algn="l">
              <a:spcBef>
                <a:spcPts val="1200"/>
              </a:spcBef>
              <a:buFont typeface="Arial" panose="020B0604020202020204" pitchFamily="34" charset="0"/>
              <a:buChar char="•"/>
            </a:pPr>
            <a:r>
              <a:rPr lang="en-US" altLang="en-US" sz="2400" dirty="0" smtClean="0">
                <a:solidFill>
                  <a:schemeClr val="accent1"/>
                </a:solidFill>
                <a:latin typeface="Calibri" panose="020F0502020204030204" pitchFamily="34" charset="0"/>
              </a:rPr>
              <a:t>It </a:t>
            </a:r>
            <a:r>
              <a:rPr lang="en-US" altLang="en-US" sz="2400" dirty="0">
                <a:solidFill>
                  <a:schemeClr val="accent1"/>
                </a:solidFill>
                <a:latin typeface="Calibri" panose="020F0502020204030204" pitchFamily="34" charset="0"/>
              </a:rPr>
              <a:t>gave too much power to the national </a:t>
            </a:r>
            <a:r>
              <a:rPr lang="en-US" altLang="en-US" sz="2400" dirty="0" smtClean="0">
                <a:solidFill>
                  <a:schemeClr val="accent1"/>
                </a:solidFill>
                <a:latin typeface="Calibri" panose="020F0502020204030204" pitchFamily="34" charset="0"/>
              </a:rPr>
              <a:t>government </a:t>
            </a:r>
            <a:r>
              <a:rPr lang="en-US" altLang="en-US" sz="2400" dirty="0">
                <a:solidFill>
                  <a:schemeClr val="accent1"/>
                </a:solidFill>
                <a:latin typeface="Calibri" panose="020F0502020204030204" pitchFamily="34" charset="0"/>
              </a:rPr>
              <a:t>at the expense of the state governments. </a:t>
            </a:r>
          </a:p>
          <a:p>
            <a:pPr marL="609600" indent="-609600" algn="l">
              <a:spcBef>
                <a:spcPts val="1200"/>
              </a:spcBef>
              <a:buFont typeface="Arial" panose="020B0604020202020204" pitchFamily="34" charset="0"/>
              <a:buChar char="•"/>
            </a:pPr>
            <a:r>
              <a:rPr lang="en-US" altLang="en-US" sz="2400" b="1" dirty="0" smtClean="0">
                <a:solidFill>
                  <a:srgbClr val="FFFF00"/>
                </a:solidFill>
                <a:latin typeface="Calibri" panose="020F0502020204030204" pitchFamily="34" charset="0"/>
              </a:rPr>
              <a:t>There </a:t>
            </a:r>
            <a:r>
              <a:rPr lang="en-US" altLang="en-US" sz="2400" b="1" dirty="0">
                <a:solidFill>
                  <a:srgbClr val="FFFF00"/>
                </a:solidFill>
                <a:latin typeface="Calibri" panose="020F0502020204030204" pitchFamily="34" charset="0"/>
              </a:rPr>
              <a:t>was no bill of rights</a:t>
            </a:r>
            <a:r>
              <a:rPr lang="en-US" altLang="en-US" sz="2400" dirty="0">
                <a:solidFill>
                  <a:srgbClr val="FFFF00"/>
                </a:solidFill>
                <a:latin typeface="Calibri" panose="020F0502020204030204" pitchFamily="34" charset="0"/>
              </a:rPr>
              <a:t>. </a:t>
            </a:r>
          </a:p>
          <a:p>
            <a:pPr marL="609600" indent="-609600" algn="l">
              <a:spcBef>
                <a:spcPts val="1200"/>
              </a:spcBef>
              <a:buFont typeface="Arial" panose="020B0604020202020204" pitchFamily="34" charset="0"/>
              <a:buChar char="•"/>
            </a:pPr>
            <a:r>
              <a:rPr lang="en-US" altLang="en-US" sz="2400" dirty="0" smtClean="0">
                <a:solidFill>
                  <a:schemeClr val="accent1"/>
                </a:solidFill>
                <a:latin typeface="Calibri" panose="020F0502020204030204" pitchFamily="34" charset="0"/>
              </a:rPr>
              <a:t>The </a:t>
            </a:r>
            <a:r>
              <a:rPr lang="en-US" altLang="en-US" sz="2400" dirty="0">
                <a:solidFill>
                  <a:schemeClr val="accent1"/>
                </a:solidFill>
                <a:latin typeface="Calibri" panose="020F0502020204030204" pitchFamily="34" charset="0"/>
              </a:rPr>
              <a:t>national government could maintain an army in peacetime. </a:t>
            </a:r>
          </a:p>
          <a:p>
            <a:pPr marL="609600" indent="-609600" algn="l">
              <a:spcBef>
                <a:spcPts val="1200"/>
              </a:spcBef>
              <a:buFont typeface="Arial" panose="020B0604020202020204" pitchFamily="34" charset="0"/>
              <a:buChar char="•"/>
            </a:pPr>
            <a:r>
              <a:rPr lang="en-US" altLang="en-US" sz="2400" dirty="0" smtClean="0">
                <a:solidFill>
                  <a:schemeClr val="accent1"/>
                </a:solidFill>
                <a:latin typeface="Calibri" panose="020F0502020204030204" pitchFamily="34" charset="0"/>
              </a:rPr>
              <a:t>Congress </a:t>
            </a:r>
            <a:r>
              <a:rPr lang="en-US" altLang="en-US" sz="2400" dirty="0">
                <a:solidFill>
                  <a:schemeClr val="accent1"/>
                </a:solidFill>
                <a:latin typeface="Calibri" panose="020F0502020204030204" pitchFamily="34" charset="0"/>
              </a:rPr>
              <a:t>was given </a:t>
            </a:r>
            <a:r>
              <a:rPr lang="en-US" altLang="en-US" sz="2400" dirty="0">
                <a:solidFill>
                  <a:srgbClr val="FFFF00"/>
                </a:solidFill>
                <a:latin typeface="Calibri" panose="020F0502020204030204" pitchFamily="34" charset="0"/>
              </a:rPr>
              <a:t>too much power</a:t>
            </a:r>
            <a:r>
              <a:rPr lang="en-US" altLang="en-US" sz="2400" dirty="0">
                <a:solidFill>
                  <a:schemeClr val="accent1"/>
                </a:solidFill>
                <a:latin typeface="Calibri" panose="020F0502020204030204" pitchFamily="34" charset="0"/>
              </a:rPr>
              <a:t>! </a:t>
            </a:r>
          </a:p>
          <a:p>
            <a:pPr marL="609600" indent="-609600" algn="l">
              <a:spcBef>
                <a:spcPts val="1200"/>
              </a:spcBef>
              <a:buFont typeface="Arial" panose="020B0604020202020204" pitchFamily="34" charset="0"/>
              <a:buChar char="•"/>
            </a:pPr>
            <a:r>
              <a:rPr lang="en-US" altLang="en-US" sz="2400" dirty="0" smtClean="0">
                <a:solidFill>
                  <a:schemeClr val="accent1"/>
                </a:solidFill>
                <a:latin typeface="Calibri" panose="020F0502020204030204" pitchFamily="34" charset="0"/>
              </a:rPr>
              <a:t>The executive branch </a:t>
            </a:r>
            <a:r>
              <a:rPr lang="en-US" altLang="en-US" sz="2400" dirty="0">
                <a:solidFill>
                  <a:schemeClr val="accent1"/>
                </a:solidFill>
                <a:latin typeface="Calibri" panose="020F0502020204030204" pitchFamily="34" charset="0"/>
              </a:rPr>
              <a:t>was given </a:t>
            </a:r>
            <a:r>
              <a:rPr lang="en-US" altLang="en-US" sz="2400" dirty="0">
                <a:solidFill>
                  <a:srgbClr val="FFFF00"/>
                </a:solidFill>
                <a:latin typeface="Calibri" panose="020F0502020204030204" pitchFamily="34" charset="0"/>
              </a:rPr>
              <a:t>too much power</a:t>
            </a:r>
            <a:r>
              <a:rPr lang="en-US" altLang="en-US" sz="2400" dirty="0">
                <a:solidFill>
                  <a:schemeClr val="accent1"/>
                </a:solidFill>
                <a:latin typeface="Calibri" panose="020F0502020204030204" pitchFamily="34" charset="0"/>
              </a:rPr>
              <a:t>!</a:t>
            </a:r>
            <a:endParaRPr lang="en-US" altLang="en-US" sz="1600" dirty="0">
              <a:solidFill>
                <a:schemeClr val="accent1"/>
              </a:solidFill>
              <a:latin typeface="Calibri" panose="020F0502020204030204" pitchFamily="34" charset="0"/>
            </a:endParaRPr>
          </a:p>
        </p:txBody>
      </p:sp>
      <p:sp>
        <p:nvSpPr>
          <p:cNvPr id="3" name="Rectangle 2"/>
          <p:cNvSpPr/>
          <p:nvPr/>
        </p:nvSpPr>
        <p:spPr>
          <a:xfrm>
            <a:off x="381000" y="2541646"/>
            <a:ext cx="7924800" cy="830997"/>
          </a:xfrm>
          <a:prstGeom prst="rect">
            <a:avLst/>
          </a:prstGeom>
        </p:spPr>
        <p:txBody>
          <a:bodyPr wrap="square">
            <a:spAutoFit/>
          </a:bodyPr>
          <a:lstStyle/>
          <a:p>
            <a:pPr algn="l"/>
            <a:r>
              <a:rPr lang="en-US" altLang="en-US" sz="2400" dirty="0">
                <a:solidFill>
                  <a:schemeClr val="accent1"/>
                </a:solidFill>
                <a:latin typeface="Calibri" panose="020F0502020204030204" pitchFamily="34" charset="0"/>
              </a:rPr>
              <a:t>Anti-Federalists did not want to ratify the Constitution. </a:t>
            </a:r>
            <a:endParaRPr lang="en-US" altLang="en-US" sz="2400" dirty="0" smtClean="0">
              <a:solidFill>
                <a:schemeClr val="accent1"/>
              </a:solidFill>
              <a:latin typeface="Calibri" panose="020F0502020204030204" pitchFamily="34" charset="0"/>
            </a:endParaRPr>
          </a:p>
          <a:p>
            <a:pPr algn="l"/>
            <a:r>
              <a:rPr lang="en-US" altLang="en-US" sz="2400" dirty="0" smtClean="0">
                <a:solidFill>
                  <a:schemeClr val="accent1"/>
                </a:solidFill>
                <a:latin typeface="Calibri" panose="020F0502020204030204" pitchFamily="34" charset="0"/>
              </a:rPr>
              <a:t>They </a:t>
            </a:r>
            <a:r>
              <a:rPr lang="en-US" altLang="en-US" sz="2400" dirty="0">
                <a:solidFill>
                  <a:schemeClr val="accent1"/>
                </a:solidFill>
                <a:latin typeface="Calibri" panose="020F0502020204030204" pitchFamily="34" charset="0"/>
              </a:rPr>
              <a:t>argued that: </a:t>
            </a:r>
            <a:endParaRPr lang="en-US" sz="2400" dirty="0">
              <a:latin typeface="Calibri" panose="020F0502020204030204" pitchFamily="34" charset="0"/>
            </a:endParaRPr>
          </a:p>
        </p:txBody>
      </p:sp>
    </p:spTree>
    <p:extLst>
      <p:ext uri="{BB962C8B-B14F-4D97-AF65-F5344CB8AC3E}">
        <p14:creationId xmlns:p14="http://schemas.microsoft.com/office/powerpoint/2010/main" val="359650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482" y="4648200"/>
            <a:ext cx="9033904" cy="2086725"/>
          </a:xfrm>
          <a:prstGeom prst="rect">
            <a:avLst/>
          </a:prstGeom>
          <a:solidFill>
            <a:srgbClr val="016469"/>
          </a:solidFill>
          <a:ln>
            <a:noFill/>
          </a:ln>
          <a:scene3d>
            <a:camera prst="orthographicFront"/>
            <a:lightRig rig="threePt" dir="t"/>
          </a:scene3d>
          <a:sp3d>
            <a:bevelT/>
          </a:sp3d>
        </p:spPr>
        <p:txBody>
          <a:bodyPr wrap="square" rtlCol="0">
            <a:spAutoFit/>
          </a:bodyPr>
          <a:lstStyle/>
          <a:p>
            <a:pPr marL="114300" algn="l">
              <a:lnSpc>
                <a:spcPct val="90000"/>
              </a:lnSpc>
            </a:pPr>
            <a:r>
              <a:rPr lang="en-US" altLang="en-US" sz="2400" b="1" dirty="0">
                <a:solidFill>
                  <a:srgbClr val="FFFF00"/>
                </a:solidFill>
                <a:latin typeface="Calibri" panose="020F0502020204030204" pitchFamily="34" charset="0"/>
              </a:rPr>
              <a:t>The separation of powers into three independent branches </a:t>
            </a:r>
            <a:r>
              <a:rPr lang="en-US" altLang="en-US" sz="2400" b="1" dirty="0" smtClean="0">
                <a:solidFill>
                  <a:srgbClr val="FFFF00"/>
                </a:solidFill>
                <a:latin typeface="Calibri" panose="020F0502020204030204" pitchFamily="34" charset="0"/>
              </a:rPr>
              <a:t>protects </a:t>
            </a:r>
            <a:r>
              <a:rPr lang="en-US" altLang="en-US" sz="2400" b="1" dirty="0">
                <a:solidFill>
                  <a:srgbClr val="FFFF00"/>
                </a:solidFill>
                <a:latin typeface="Calibri" panose="020F0502020204030204" pitchFamily="34" charset="0"/>
              </a:rPr>
              <a:t>the rights of the </a:t>
            </a:r>
            <a:r>
              <a:rPr lang="en-US" altLang="en-US" sz="2400" b="1" dirty="0" smtClean="0">
                <a:solidFill>
                  <a:srgbClr val="FFFF00"/>
                </a:solidFill>
                <a:latin typeface="Calibri" panose="020F0502020204030204" pitchFamily="34" charset="0"/>
              </a:rPr>
              <a:t>people and give no one branch too much power</a:t>
            </a:r>
            <a:r>
              <a:rPr lang="en-US" altLang="en-US" sz="2400" dirty="0" smtClean="0">
                <a:solidFill>
                  <a:srgbClr val="FFFF00"/>
                </a:solidFill>
                <a:latin typeface="Calibri" panose="020F0502020204030204" pitchFamily="34" charset="0"/>
              </a:rPr>
              <a:t>. </a:t>
            </a:r>
          </a:p>
          <a:p>
            <a:pPr marL="114300" algn="l">
              <a:lnSpc>
                <a:spcPct val="90000"/>
              </a:lnSpc>
            </a:pPr>
            <a:endParaRPr lang="en-US" altLang="en-US" sz="2400" dirty="0" smtClean="0">
              <a:solidFill>
                <a:schemeClr val="accent1"/>
              </a:solidFill>
              <a:latin typeface="Calibri" panose="020F0502020204030204" pitchFamily="34" charset="0"/>
            </a:endParaRPr>
          </a:p>
          <a:p>
            <a:pPr marL="114300" algn="l">
              <a:lnSpc>
                <a:spcPct val="90000"/>
              </a:lnSpc>
            </a:pPr>
            <a:r>
              <a:rPr lang="en-US" altLang="en-US" sz="2400" dirty="0" smtClean="0">
                <a:solidFill>
                  <a:schemeClr val="accent1"/>
                </a:solidFill>
                <a:latin typeface="Calibri" panose="020F0502020204030204" pitchFamily="34" charset="0"/>
              </a:rPr>
              <a:t>Each </a:t>
            </a:r>
            <a:r>
              <a:rPr lang="en-US" altLang="en-US" sz="2400" dirty="0">
                <a:solidFill>
                  <a:schemeClr val="accent1"/>
                </a:solidFill>
                <a:latin typeface="Calibri" panose="020F0502020204030204" pitchFamily="34" charset="0"/>
              </a:rPr>
              <a:t>branch represents a different aspect of the people, and because all three branches are equal, no one group can assume control over another. </a:t>
            </a:r>
          </a:p>
        </p:txBody>
      </p:sp>
      <p:sp>
        <p:nvSpPr>
          <p:cNvPr id="3" name="Rectangle 2"/>
          <p:cNvSpPr/>
          <p:nvPr/>
        </p:nvSpPr>
        <p:spPr>
          <a:xfrm>
            <a:off x="3125393" y="2396810"/>
            <a:ext cx="2643672" cy="369332"/>
          </a:xfrm>
          <a:prstGeom prst="rect">
            <a:avLst/>
          </a:prstGeom>
        </p:spPr>
        <p:txBody>
          <a:bodyPr wrap="none">
            <a:spAutoFit/>
          </a:bodyPr>
          <a:lstStyle/>
          <a:p>
            <a:pPr lvl="0"/>
            <a:r>
              <a:rPr lang="en-US" altLang="en-US" b="1" dirty="0">
                <a:solidFill>
                  <a:srgbClr val="000000"/>
                </a:solidFill>
                <a:latin typeface="Georgia" panose="02040502050405020303" pitchFamily="18" charset="0"/>
              </a:rPr>
              <a:t>Federal Government</a:t>
            </a:r>
            <a:endParaRPr lang="en-US" altLang="en-US" dirty="0">
              <a:solidFill>
                <a:srgbClr val="000000"/>
              </a:solidFill>
              <a:latin typeface="Georgia" panose="02040502050405020303" pitchFamily="18" charset="0"/>
            </a:endParaRPr>
          </a:p>
        </p:txBody>
      </p:sp>
      <p:sp>
        <p:nvSpPr>
          <p:cNvPr id="4" name="Rectangle 3"/>
          <p:cNvSpPr/>
          <p:nvPr/>
        </p:nvSpPr>
        <p:spPr>
          <a:xfrm>
            <a:off x="1206421" y="3503428"/>
            <a:ext cx="2286000" cy="461665"/>
          </a:xfrm>
          <a:prstGeom prst="rect">
            <a:avLst/>
          </a:prstGeom>
        </p:spPr>
        <p:txBody>
          <a:bodyPr wrap="square">
            <a:spAutoFit/>
          </a:bodyPr>
          <a:lstStyle/>
          <a:p>
            <a:pPr lvl="0"/>
            <a:r>
              <a:rPr lang="en-US" altLang="en-US" sz="1200" b="1" dirty="0">
                <a:solidFill>
                  <a:srgbClr val="000000"/>
                </a:solidFill>
                <a:latin typeface="Georgia" panose="02040502050405020303" pitchFamily="18" charset="0"/>
              </a:rPr>
              <a:t>Legislative Branch</a:t>
            </a:r>
          </a:p>
          <a:p>
            <a:pPr lvl="0"/>
            <a:r>
              <a:rPr lang="en-US" altLang="en-US" sz="1200" b="1" dirty="0">
                <a:solidFill>
                  <a:srgbClr val="000000"/>
                </a:solidFill>
                <a:latin typeface="Georgia" panose="02040502050405020303" pitchFamily="18" charset="0"/>
              </a:rPr>
              <a:t>“Congress”</a:t>
            </a:r>
          </a:p>
        </p:txBody>
      </p:sp>
      <p:sp>
        <p:nvSpPr>
          <p:cNvPr id="5" name="Rectangle 4"/>
          <p:cNvSpPr/>
          <p:nvPr/>
        </p:nvSpPr>
        <p:spPr>
          <a:xfrm>
            <a:off x="3733800" y="3581400"/>
            <a:ext cx="1568058" cy="276999"/>
          </a:xfrm>
          <a:prstGeom prst="rect">
            <a:avLst/>
          </a:prstGeom>
        </p:spPr>
        <p:txBody>
          <a:bodyPr wrap="none">
            <a:spAutoFit/>
          </a:bodyPr>
          <a:lstStyle/>
          <a:p>
            <a:pPr lvl="0"/>
            <a:r>
              <a:rPr lang="en-US" altLang="en-US" sz="1200" b="1" dirty="0">
                <a:solidFill>
                  <a:srgbClr val="000000"/>
                </a:solidFill>
                <a:latin typeface="Georgia" panose="02040502050405020303" pitchFamily="18" charset="0"/>
              </a:rPr>
              <a:t>Executive Branch</a:t>
            </a:r>
          </a:p>
        </p:txBody>
      </p:sp>
      <p:sp>
        <p:nvSpPr>
          <p:cNvPr id="6" name="Rectangle 5"/>
          <p:cNvSpPr/>
          <p:nvPr/>
        </p:nvSpPr>
        <p:spPr>
          <a:xfrm>
            <a:off x="5729606" y="3457261"/>
            <a:ext cx="1436611" cy="276999"/>
          </a:xfrm>
          <a:prstGeom prst="rect">
            <a:avLst/>
          </a:prstGeom>
        </p:spPr>
        <p:txBody>
          <a:bodyPr wrap="none">
            <a:spAutoFit/>
          </a:bodyPr>
          <a:lstStyle/>
          <a:p>
            <a:pPr lvl="0"/>
            <a:r>
              <a:rPr lang="en-US" altLang="en-US" sz="1200" b="1" dirty="0">
                <a:solidFill>
                  <a:srgbClr val="000000"/>
                </a:solidFill>
                <a:latin typeface="Georgia" panose="02040502050405020303" pitchFamily="18" charset="0"/>
              </a:rPr>
              <a:t>Judicial Branch</a:t>
            </a:r>
          </a:p>
        </p:txBody>
      </p:sp>
    </p:spTree>
    <p:extLst>
      <p:ext uri="{BB962C8B-B14F-4D97-AF65-F5344CB8AC3E}">
        <p14:creationId xmlns:p14="http://schemas.microsoft.com/office/powerpoint/2010/main" val="51044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5250" y="4572000"/>
            <a:ext cx="8953500" cy="2086725"/>
          </a:xfrm>
          <a:prstGeom prst="rect">
            <a:avLst/>
          </a:prstGeom>
          <a:solidFill>
            <a:srgbClr val="016469"/>
          </a:solidFill>
          <a:scene3d>
            <a:camera prst="orthographicFront"/>
            <a:lightRig rig="threePt" dir="t"/>
          </a:scene3d>
          <a:sp3d>
            <a:bevelT/>
          </a:sp3d>
        </p:spPr>
        <p:txBody>
          <a:bodyPr wrap="square">
            <a:spAutoFit/>
          </a:bodyPr>
          <a:lstStyle/>
          <a:p>
            <a:pPr marL="176213" algn="l">
              <a:lnSpc>
                <a:spcPct val="90000"/>
              </a:lnSpc>
              <a:buNone/>
            </a:pPr>
            <a:r>
              <a:rPr lang="en-US" altLang="en-US" sz="2400" b="1" dirty="0" smtClean="0">
                <a:solidFill>
                  <a:srgbClr val="FFFF00"/>
                </a:solidFill>
                <a:latin typeface="Calibri" panose="020F0502020204030204" pitchFamily="34" charset="0"/>
              </a:rPr>
              <a:t>A </a:t>
            </a:r>
            <a:r>
              <a:rPr lang="en-US" altLang="en-US" sz="2400" b="1" dirty="0">
                <a:solidFill>
                  <a:srgbClr val="FFFF00"/>
                </a:solidFill>
                <a:latin typeface="Calibri" panose="020F0502020204030204" pitchFamily="34" charset="0"/>
              </a:rPr>
              <a:t>listing of rights can be a dangerous thing</a:t>
            </a:r>
            <a:r>
              <a:rPr lang="en-US" altLang="en-US" sz="2400" dirty="0">
                <a:solidFill>
                  <a:srgbClr val="FFFF00"/>
                </a:solidFill>
                <a:latin typeface="Calibri" panose="020F0502020204030204" pitchFamily="34" charset="0"/>
              </a:rPr>
              <a:t>.</a:t>
            </a:r>
            <a:r>
              <a:rPr lang="en-US" altLang="en-US" sz="2400" dirty="0">
                <a:solidFill>
                  <a:schemeClr val="accent1"/>
                </a:solidFill>
                <a:latin typeface="Calibri" panose="020F0502020204030204" pitchFamily="34" charset="0"/>
              </a:rPr>
              <a:t> </a:t>
            </a:r>
            <a:endParaRPr lang="en-US" altLang="en-US" sz="2400" dirty="0" smtClean="0">
              <a:solidFill>
                <a:schemeClr val="accent1"/>
              </a:solidFill>
              <a:latin typeface="Calibri" panose="020F0502020204030204" pitchFamily="34" charset="0"/>
            </a:endParaRPr>
          </a:p>
          <a:p>
            <a:pPr marL="176213" algn="l">
              <a:lnSpc>
                <a:spcPct val="90000"/>
              </a:lnSpc>
              <a:buNone/>
            </a:pPr>
            <a:endParaRPr lang="en-US" altLang="en-US" sz="2400" dirty="0">
              <a:solidFill>
                <a:schemeClr val="accent1"/>
              </a:solidFill>
              <a:latin typeface="Calibri" panose="020F0502020204030204" pitchFamily="34" charset="0"/>
            </a:endParaRPr>
          </a:p>
          <a:p>
            <a:pPr marL="176213" algn="l">
              <a:lnSpc>
                <a:spcPct val="90000"/>
              </a:lnSpc>
              <a:buNone/>
            </a:pPr>
            <a:r>
              <a:rPr lang="en-US" altLang="en-US" sz="2400" dirty="0" smtClean="0">
                <a:solidFill>
                  <a:schemeClr val="accent1"/>
                </a:solidFill>
                <a:latin typeface="Calibri" panose="020F0502020204030204" pitchFamily="34" charset="0"/>
              </a:rPr>
              <a:t>If </a:t>
            </a:r>
            <a:r>
              <a:rPr lang="en-US" altLang="en-US" sz="2400" dirty="0">
                <a:solidFill>
                  <a:schemeClr val="accent1"/>
                </a:solidFill>
                <a:latin typeface="Calibri" panose="020F0502020204030204" pitchFamily="34" charset="0"/>
              </a:rPr>
              <a:t>the national government were to protect specific listed rights, what would stop it from violating rights other than the listed ones? Since we can't list all the rights, the Federalists argued that it's better to list none at all.</a:t>
            </a:r>
          </a:p>
        </p:txBody>
      </p:sp>
      <p:sp>
        <p:nvSpPr>
          <p:cNvPr id="3" name="Multiply 2"/>
          <p:cNvSpPr/>
          <p:nvPr/>
        </p:nvSpPr>
        <p:spPr bwMode="auto">
          <a:xfrm>
            <a:off x="3276600" y="2568878"/>
            <a:ext cx="2333625" cy="2123012"/>
          </a:xfrm>
          <a:prstGeom prst="mathMultiply">
            <a:avLst>
              <a:gd name="adj1" fmla="val 14845"/>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93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677" y="5181600"/>
            <a:ext cx="8839200" cy="1200329"/>
          </a:xfrm>
          <a:prstGeom prst="rect">
            <a:avLst/>
          </a:prstGeom>
          <a:solidFill>
            <a:srgbClr val="016469"/>
          </a:solidFill>
          <a:ln>
            <a:noFill/>
          </a:ln>
          <a:scene3d>
            <a:camera prst="orthographicFront"/>
            <a:lightRig rig="threePt" dir="t"/>
          </a:scene3d>
          <a:sp3d>
            <a:bevelT/>
          </a:sp3d>
        </p:spPr>
        <p:txBody>
          <a:bodyPr wrap="square" rtlCol="0">
            <a:spAutoFit/>
          </a:bodyPr>
          <a:lstStyle/>
          <a:p>
            <a:pPr marL="0" indent="0" algn="l">
              <a:buNone/>
            </a:pPr>
            <a:r>
              <a:rPr lang="en-US" altLang="en-US" sz="2400" dirty="0">
                <a:solidFill>
                  <a:schemeClr val="accent1"/>
                </a:solidFill>
                <a:latin typeface="Calibri" panose="020F0502020204030204" pitchFamily="34" charset="0"/>
              </a:rPr>
              <a:t>Although it is impossible to list ALL the natural rights of people, if rights were NOT written into the Constitution it would be easy to ignore them!</a:t>
            </a:r>
          </a:p>
        </p:txBody>
      </p:sp>
    </p:spTree>
    <p:extLst>
      <p:ext uri="{BB962C8B-B14F-4D97-AF65-F5344CB8AC3E}">
        <p14:creationId xmlns:p14="http://schemas.microsoft.com/office/powerpoint/2010/main" val="21541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169985" y="2137534"/>
            <a:ext cx="8953500" cy="1219200"/>
          </a:xfrm>
        </p:spPr>
        <p:txBody>
          <a:bodyPr/>
          <a:lstStyle/>
          <a:p>
            <a:pPr marL="0" indent="0">
              <a:buNone/>
            </a:pPr>
            <a:r>
              <a:rPr lang="en-US" sz="2400" dirty="0" smtClean="0">
                <a:solidFill>
                  <a:srgbClr val="FFC000"/>
                </a:solidFill>
                <a:latin typeface="Calibri" panose="020F0502020204030204" pitchFamily="34" charset="0"/>
              </a:rPr>
              <a:t>Patrick Henry </a:t>
            </a:r>
            <a:r>
              <a:rPr lang="en-US" sz="2400" dirty="0" smtClean="0">
                <a:solidFill>
                  <a:schemeClr val="accent1"/>
                </a:solidFill>
                <a:latin typeface="Calibri" panose="020F0502020204030204" pitchFamily="34" charset="0"/>
              </a:rPr>
              <a:t>once again stood to voice his concern that the Constitution gave the President too much power.</a:t>
            </a:r>
          </a:p>
          <a:p>
            <a:pPr marL="0" indent="0">
              <a:buNone/>
            </a:pPr>
            <a:endParaRPr lang="en-US" sz="2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83210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02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0" y="1066800"/>
            <a:ext cx="8991600" cy="2409092"/>
          </a:xfrm>
          <a:prstGeom prst="rect">
            <a:avLst/>
          </a:prstGeom>
          <a:solidFill>
            <a:srgbClr val="BA8A44"/>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smtClean="0">
                <a:latin typeface="Calibri" panose="020F0502020204030204" pitchFamily="34" charset="0"/>
              </a:rPr>
              <a:t>Mad, Ham and Jay secretly wrote a series of essays called, </a:t>
            </a:r>
          </a:p>
          <a:p>
            <a:pPr marL="0" indent="0" algn="ctr">
              <a:buFontTx/>
              <a:buNone/>
            </a:pPr>
            <a:r>
              <a:rPr lang="en-US" altLang="en-US" sz="3600" i="1" smtClean="0">
                <a:latin typeface="Georgia" panose="02040502050405020303" pitchFamily="18" charset="0"/>
              </a:rPr>
              <a:t>The Federalist Papers</a:t>
            </a:r>
          </a:p>
          <a:p>
            <a:pPr>
              <a:spcBef>
                <a:spcPts val="1200"/>
              </a:spcBef>
            </a:pPr>
            <a:r>
              <a:rPr lang="en-US" altLang="en-US" sz="2400" smtClean="0">
                <a:latin typeface="Calibri" panose="020F0502020204030204" pitchFamily="34" charset="0"/>
              </a:rPr>
              <a:t>The Federalist Papers defended the Constitution.  </a:t>
            </a:r>
          </a:p>
          <a:p>
            <a:pPr>
              <a:spcBef>
                <a:spcPts val="1200"/>
              </a:spcBef>
            </a:pPr>
            <a:r>
              <a:rPr lang="en-US" altLang="en-US" sz="2400" smtClean="0">
                <a:latin typeface="Calibri" panose="020F0502020204030204" pitchFamily="34" charset="0"/>
              </a:rPr>
              <a:t>They used secret pen names but most people knew who they were.</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35788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6892" y="2667000"/>
            <a:ext cx="9038492" cy="4114800"/>
          </a:xfrm>
          <a:prstGeom prst="rect">
            <a:avLst/>
          </a:prstGeom>
          <a:solidFill>
            <a:srgbClr val="BA8A44"/>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ln w="0"/>
                <a:solidFill>
                  <a:schemeClr val="accent1"/>
                </a:solidFill>
                <a:latin typeface="Calibri" panose="020F0502020204030204" pitchFamily="34" charset="0"/>
              </a:rPr>
              <a:t>One by one, the states voted to ratify the Constitution! </a:t>
            </a:r>
            <a:r>
              <a:rPr lang="en-US" altLang="en-US" sz="2400" smtClean="0">
                <a:solidFill>
                  <a:schemeClr val="accent1"/>
                </a:solidFill>
                <a:latin typeface="Calibri" panose="020F0502020204030204" pitchFamily="34" charset="0"/>
              </a:rPr>
              <a:t>Delaware was the first on December, 1787. </a:t>
            </a:r>
          </a:p>
          <a:p>
            <a:pPr>
              <a:spcBef>
                <a:spcPts val="1200"/>
              </a:spcBef>
            </a:pPr>
            <a:r>
              <a:rPr lang="en-US" altLang="en-US" sz="2400" smtClean="0">
                <a:solidFill>
                  <a:schemeClr val="accent1"/>
                </a:solidFill>
                <a:latin typeface="Calibri" panose="020F0502020204030204" pitchFamily="34" charset="0"/>
              </a:rPr>
              <a:t>In June 1788, New Hampshire was the 9</a:t>
            </a:r>
            <a:r>
              <a:rPr lang="en-US" altLang="en-US" sz="2400" baseline="30000" smtClean="0">
                <a:solidFill>
                  <a:schemeClr val="accent1"/>
                </a:solidFill>
                <a:latin typeface="Calibri" panose="020F0502020204030204" pitchFamily="34" charset="0"/>
              </a:rPr>
              <a:t>th</a:t>
            </a:r>
            <a:r>
              <a:rPr lang="en-US" altLang="en-US" sz="2400" smtClean="0">
                <a:solidFill>
                  <a:schemeClr val="accent1"/>
                </a:solidFill>
                <a:latin typeface="Calibri" panose="020F0502020204030204" pitchFamily="34" charset="0"/>
              </a:rPr>
              <a:t>.</a:t>
            </a:r>
          </a:p>
          <a:p>
            <a:pPr>
              <a:spcBef>
                <a:spcPts val="1200"/>
              </a:spcBef>
            </a:pPr>
            <a:r>
              <a:rPr lang="en-US" altLang="en-US" sz="2400" smtClean="0">
                <a:solidFill>
                  <a:schemeClr val="accent1"/>
                </a:solidFill>
                <a:latin typeface="Calibri" panose="020F0502020204030204" pitchFamily="34" charset="0"/>
              </a:rPr>
              <a:t>Still, without the support of ALL the states, the future of the United States did not seem bright. </a:t>
            </a:r>
          </a:p>
          <a:p>
            <a:pPr>
              <a:spcBef>
                <a:spcPts val="1200"/>
              </a:spcBef>
            </a:pPr>
            <a:r>
              <a:rPr lang="en-US" altLang="en-US" sz="2400" smtClean="0">
                <a:solidFill>
                  <a:schemeClr val="accent1"/>
                </a:solidFill>
                <a:latin typeface="Calibri" panose="020F0502020204030204" pitchFamily="34" charset="0"/>
              </a:rPr>
              <a:t>New York and Virginia, two of the largest states, had not yet ratified the U.S. Constitution.</a:t>
            </a:r>
          </a:p>
          <a:p>
            <a:pPr>
              <a:spcBef>
                <a:spcPts val="1200"/>
              </a:spcBef>
            </a:pPr>
            <a:r>
              <a:rPr lang="en-US" altLang="en-US" sz="2400" smtClean="0">
                <a:solidFill>
                  <a:schemeClr val="accent1"/>
                </a:solidFill>
                <a:latin typeface="Calibri" panose="020F0502020204030204" pitchFamily="34" charset="0"/>
              </a:rPr>
              <a:t>In both states, Federalists and Anti-federalists continued to battle it out with fiery debates!</a:t>
            </a:r>
            <a:endParaRPr lang="en-US" altLang="en-US" sz="2800" b="1"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2695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oup 25"/>
          <p:cNvGraphicFramePr>
            <a:graphicFrameLocks noGrp="1"/>
          </p:cNvGraphicFramePr>
          <p:nvPr>
            <p:ph idx="1"/>
            <p:extLst>
              <p:ext uri="{D42A27DB-BD31-4B8C-83A1-F6EECF244321}">
                <p14:modId xmlns:p14="http://schemas.microsoft.com/office/powerpoint/2010/main" val="1018694537"/>
              </p:ext>
            </p:extLst>
          </p:nvPr>
        </p:nvGraphicFramePr>
        <p:xfrm>
          <a:off x="311150" y="1752600"/>
          <a:ext cx="8451850" cy="4445026"/>
        </p:xfrm>
        <a:graphic>
          <a:graphicData uri="http://schemas.openxmlformats.org/drawingml/2006/table">
            <a:tbl>
              <a:tblPr/>
              <a:tblGrid>
                <a:gridCol w="8451850"/>
              </a:tblGrid>
              <a:tr h="4445026">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smtClean="0">
                          <a:ln>
                            <a:noFill/>
                          </a:ln>
                          <a:solidFill>
                            <a:schemeClr val="tx2"/>
                          </a:solidFill>
                          <a:effectLst/>
                          <a:latin typeface="Baskerville Old Face" panose="02020602080505020303" pitchFamily="18" charset="0"/>
                          <a:cs typeface="Arial" panose="020B0604020202020204" pitchFamily="34" charset="0"/>
                        </a:rPr>
                        <a:t>VOCABULARY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Ratify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Federalists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Anti-Federalists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Bill of Rights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The Federalist Papers –</a:t>
                      </a:r>
                      <a:endParaRPr kumimoji="0" lang="en-US" altLang="en-US" sz="2800" b="0"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CD579"/>
                    </a:solidFill>
                  </a:tcPr>
                </a:tc>
              </a:tr>
            </a:tbl>
          </a:graphicData>
        </a:graphic>
      </p:graphicFrame>
    </p:spTree>
    <p:extLst>
      <p:ext uri="{BB962C8B-B14F-4D97-AF65-F5344CB8AC3E}">
        <p14:creationId xmlns:p14="http://schemas.microsoft.com/office/powerpoint/2010/main" val="53820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08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8100" y="4648200"/>
            <a:ext cx="9067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smtClean="0">
                <a:solidFill>
                  <a:schemeClr val="accent1"/>
                </a:solidFill>
                <a:latin typeface="Calibri" panose="020F0502020204030204" pitchFamily="34" charset="0"/>
              </a:rPr>
              <a:t>In the end, however, Washington, Madison and other Virginia Federalists succeeded.</a:t>
            </a:r>
          </a:p>
          <a:p>
            <a:r>
              <a:rPr lang="en-US" altLang="en-US" sz="2400" smtClean="0">
                <a:solidFill>
                  <a:schemeClr val="accent1"/>
                </a:solidFill>
                <a:latin typeface="Calibri" panose="020F0502020204030204" pitchFamily="34" charset="0"/>
              </a:rPr>
              <a:t>Although the Constitution already had its nine states to make the Constitution official, it was a great victory when in late June, Virginia approved the Constitution!</a:t>
            </a:r>
          </a:p>
          <a:p>
            <a:pPr algn="ctr">
              <a:buFontTx/>
              <a:buNone/>
            </a:pPr>
            <a:endParaRPr lang="en-US" altLang="en-US" sz="2800" i="1" dirty="0"/>
          </a:p>
        </p:txBody>
      </p:sp>
      <p:sp>
        <p:nvSpPr>
          <p:cNvPr id="3" name="Rectangle 2"/>
          <p:cNvSpPr/>
          <p:nvPr/>
        </p:nvSpPr>
        <p:spPr>
          <a:xfrm>
            <a:off x="609600" y="1277815"/>
            <a:ext cx="8229600" cy="1200329"/>
          </a:xfrm>
          <a:prstGeom prst="rect">
            <a:avLst/>
          </a:prstGeom>
        </p:spPr>
        <p:txBody>
          <a:bodyPr wrap="square">
            <a:spAutoFit/>
          </a:bodyPr>
          <a:lstStyle/>
          <a:p>
            <a:pPr algn="l"/>
            <a:r>
              <a:rPr lang="en-US" altLang="en-US" sz="2400" dirty="0">
                <a:solidFill>
                  <a:schemeClr val="accent1"/>
                </a:solidFill>
                <a:latin typeface="Calibri" panose="020F0502020204030204" pitchFamily="34" charset="0"/>
              </a:rPr>
              <a:t>In Virginia, Patrick Henry strongly </a:t>
            </a:r>
            <a:r>
              <a:rPr lang="en-US" altLang="en-US" sz="2400" b="1" dirty="0">
                <a:solidFill>
                  <a:srgbClr val="FFFF00"/>
                </a:solidFill>
                <a:latin typeface="Calibri" panose="020F0502020204030204" pitchFamily="34" charset="0"/>
              </a:rPr>
              <a:t>opposed</a:t>
            </a:r>
            <a:r>
              <a:rPr lang="en-US" altLang="en-US" sz="2400" dirty="0">
                <a:solidFill>
                  <a:schemeClr val="accent1"/>
                </a:solidFill>
                <a:latin typeface="Calibri" panose="020F0502020204030204" pitchFamily="34" charset="0"/>
              </a:rPr>
              <a:t> the Constitution.</a:t>
            </a:r>
          </a:p>
          <a:p>
            <a:pPr algn="l"/>
            <a:r>
              <a:rPr lang="en-US" altLang="en-US" sz="2400" dirty="0">
                <a:solidFill>
                  <a:schemeClr val="accent1"/>
                </a:solidFill>
                <a:latin typeface="Calibri" panose="020F0502020204030204" pitchFamily="34" charset="0"/>
              </a:rPr>
              <a:t>Henry believed that the document gave the government too much power!</a:t>
            </a:r>
          </a:p>
        </p:txBody>
      </p:sp>
    </p:spTree>
    <p:extLst>
      <p:ext uri="{BB962C8B-B14F-4D97-AF65-F5344CB8AC3E}">
        <p14:creationId xmlns:p14="http://schemas.microsoft.com/office/powerpoint/2010/main" val="390783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4648200"/>
            <a:ext cx="9144000" cy="2209800"/>
          </a:xfrm>
          <a:prstGeom prst="rect">
            <a:avLst/>
          </a:prstGeom>
          <a:solidFill>
            <a:srgbClr val="BA8A44"/>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smtClean="0">
                <a:latin typeface="Calibri" panose="020F0502020204030204" pitchFamily="34" charset="0"/>
              </a:rPr>
              <a:t>In New York, the struggle went on for another month.</a:t>
            </a:r>
          </a:p>
          <a:p>
            <a:r>
              <a:rPr lang="en-US" altLang="en-US" sz="2400" smtClean="0">
                <a:latin typeface="Calibri" panose="020F0502020204030204" pitchFamily="34" charset="0"/>
              </a:rPr>
              <a:t>At last, in July 1788, the state convention voted to ratify.</a:t>
            </a:r>
          </a:p>
          <a:p>
            <a:r>
              <a:rPr lang="en-US" altLang="en-US" sz="2400" smtClean="0">
                <a:latin typeface="Calibri" panose="020F0502020204030204" pitchFamily="34" charset="0"/>
              </a:rPr>
              <a:t>North Carolina ratified in November, 1789.</a:t>
            </a:r>
          </a:p>
          <a:p>
            <a:r>
              <a:rPr lang="en-US" altLang="en-US" sz="2400" smtClean="0">
                <a:latin typeface="Calibri" panose="020F0502020204030204" pitchFamily="34" charset="0"/>
              </a:rPr>
              <a:t>Rhode Island was the last state to approve the Constitution, finally doing so in May, 1790.</a:t>
            </a:r>
            <a:endParaRPr lang="en-US" altLang="en-US" i="1" dirty="0">
              <a:latin typeface="Calibri" panose="020F0502020204030204" pitchFamily="34" charset="0"/>
            </a:endParaRPr>
          </a:p>
        </p:txBody>
      </p:sp>
    </p:spTree>
    <p:extLst>
      <p:ext uri="{BB962C8B-B14F-4D97-AF65-F5344CB8AC3E}">
        <p14:creationId xmlns:p14="http://schemas.microsoft.com/office/powerpoint/2010/main" val="296399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33800" y="4536538"/>
            <a:ext cx="4572000" cy="1421928"/>
          </a:xfrm>
          <a:prstGeom prst="rect">
            <a:avLst/>
          </a:prstGeom>
        </p:spPr>
        <p:txBody>
          <a:bodyPr>
            <a:spAutoFit/>
          </a:bodyPr>
          <a:lstStyle/>
          <a:p>
            <a:pPr algn="l">
              <a:lnSpc>
                <a:spcPct val="90000"/>
              </a:lnSpc>
              <a:buNone/>
            </a:pPr>
            <a:r>
              <a:rPr lang="en-US" altLang="en-US" sz="2400" dirty="0">
                <a:ln w="0"/>
                <a:latin typeface="Calibri" panose="020F0502020204030204" pitchFamily="34" charset="0"/>
              </a:rPr>
              <a:t>The states told the Continental Congress that they would ratify the Constitution if they put a Bill of Rights in it!  They agreed!</a:t>
            </a:r>
          </a:p>
        </p:txBody>
      </p:sp>
      <p:sp>
        <p:nvSpPr>
          <p:cNvPr id="3" name="Rectangle 3"/>
          <p:cNvSpPr txBox="1">
            <a:spLocks noChangeArrowheads="1"/>
          </p:cNvSpPr>
          <p:nvPr/>
        </p:nvSpPr>
        <p:spPr bwMode="auto">
          <a:xfrm>
            <a:off x="4419600" y="662352"/>
            <a:ext cx="4038600" cy="2133600"/>
          </a:xfrm>
          <a:prstGeom prst="rect">
            <a:avLst/>
          </a:prstGeom>
          <a:noFill/>
          <a:ln w="762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indent="0">
              <a:spcBef>
                <a:spcPts val="1200"/>
              </a:spcBef>
              <a:buFontTx/>
              <a:buNone/>
            </a:pPr>
            <a:r>
              <a:rPr lang="en-US" altLang="en-US" sz="2400" smtClean="0">
                <a:ln w="0"/>
                <a:latin typeface="Calibri" panose="020F0502020204030204" pitchFamily="34" charset="0"/>
              </a:rPr>
              <a:t>I thought the states wouldn’t ratify the Constitution without a </a:t>
            </a:r>
            <a:r>
              <a:rPr lang="en-US" altLang="en-US" sz="2400" b="1" smtClean="0">
                <a:ln w="0"/>
                <a:latin typeface="Calibri" panose="020F0502020204030204" pitchFamily="34" charset="0"/>
              </a:rPr>
              <a:t>Bill of Rights</a:t>
            </a:r>
            <a:r>
              <a:rPr lang="en-US" altLang="en-US" sz="2400" smtClean="0">
                <a:ln w="0"/>
                <a:latin typeface="Calibri" panose="020F0502020204030204" pitchFamily="34" charset="0"/>
              </a:rPr>
              <a:t>?  So why are they all voting for it without one?</a:t>
            </a:r>
          </a:p>
          <a:p>
            <a:pPr marL="404813" indent="0" algn="ctr">
              <a:spcBef>
                <a:spcPts val="1200"/>
              </a:spcBef>
              <a:buFontTx/>
              <a:buNone/>
            </a:pPr>
            <a:endParaRPr lang="en-US" altLang="en-US" b="1" u="sng"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72078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0" y="4311161"/>
            <a:ext cx="8991600" cy="2438400"/>
          </a:xfrm>
          <a:prstGeom prst="rect">
            <a:avLst/>
          </a:prstGeom>
          <a:solidFill>
            <a:srgbClr val="BA8A44"/>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solidFill>
                  <a:schemeClr val="accent4"/>
                </a:solidFill>
                <a:latin typeface="Calibri" panose="020F0502020204030204" pitchFamily="34" charset="0"/>
              </a:rPr>
              <a:t>Throughout the land, Americans celebrated the news that the Constitution was ratified.  At sunrise, church bells rang!</a:t>
            </a:r>
          </a:p>
          <a:p>
            <a:pPr>
              <a:spcBef>
                <a:spcPts val="1200"/>
              </a:spcBef>
            </a:pPr>
            <a:r>
              <a:rPr lang="en-US" altLang="en-US" sz="2400" smtClean="0">
                <a:solidFill>
                  <a:schemeClr val="accent4"/>
                </a:solidFill>
                <a:latin typeface="Calibri" panose="020F0502020204030204" pitchFamily="34" charset="0"/>
              </a:rPr>
              <a:t>The city of Philadelphia celebrated on July 4, 1788. A parade filed along Market Street, led by soldiers who fought in the Revolution. Thousands cheered as horses wore bright ribbons, and bands played popular tunes.</a:t>
            </a:r>
            <a:endParaRPr lang="en-US" altLang="en-US" sz="2400" dirty="0" smtClean="0">
              <a:solidFill>
                <a:schemeClr val="accent4"/>
              </a:solidFill>
              <a:latin typeface="Calibri" panose="020F0502020204030204" pitchFamily="34" charset="0"/>
            </a:endParaRPr>
          </a:p>
        </p:txBody>
      </p:sp>
    </p:spTree>
    <p:extLst>
      <p:ext uri="{BB962C8B-B14F-4D97-AF65-F5344CB8AC3E}">
        <p14:creationId xmlns:p14="http://schemas.microsoft.com/office/powerpoint/2010/main" val="175421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95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361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75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25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152400"/>
            <a:ext cx="8763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Tx/>
              <a:buNone/>
            </a:pPr>
            <a:r>
              <a:rPr lang="en-US" altLang="en-US" sz="8000" b="1" dirty="0" smtClean="0">
                <a:solidFill>
                  <a:schemeClr val="accent1"/>
                </a:solidFill>
              </a:rPr>
              <a:t>And the story continues . . . </a:t>
            </a:r>
          </a:p>
          <a:p>
            <a:pPr marL="609600" indent="-433388">
              <a:lnSpc>
                <a:spcPct val="90000"/>
              </a:lnSpc>
            </a:pPr>
            <a:r>
              <a:rPr lang="en-US" altLang="en-US" sz="2400" dirty="0" smtClean="0">
                <a:solidFill>
                  <a:schemeClr val="accent1"/>
                </a:solidFill>
                <a:latin typeface="Calibri" panose="020F0502020204030204" pitchFamily="34" charset="0"/>
              </a:rPr>
              <a:t>The Continental Congress tries to create a new government, but states fight over how it should be structured.</a:t>
            </a:r>
          </a:p>
          <a:p>
            <a:pPr marL="609600" indent="-433388">
              <a:lnSpc>
                <a:spcPct val="90000"/>
              </a:lnSpc>
            </a:pPr>
            <a:r>
              <a:rPr lang="en-US" altLang="en-US" sz="2400" dirty="0" smtClean="0">
                <a:solidFill>
                  <a:schemeClr val="accent1"/>
                </a:solidFill>
                <a:latin typeface="Calibri" panose="020F0502020204030204" pitchFamily="34" charset="0"/>
              </a:rPr>
              <a:t>The Virginia and New Jersey Plans are proposed.</a:t>
            </a:r>
          </a:p>
          <a:p>
            <a:pPr marL="609600" indent="-433388">
              <a:lnSpc>
                <a:spcPct val="90000"/>
              </a:lnSpc>
            </a:pPr>
            <a:r>
              <a:rPr lang="en-US" altLang="en-US" sz="2400" dirty="0" smtClean="0">
                <a:solidFill>
                  <a:schemeClr val="accent1"/>
                </a:solidFill>
                <a:latin typeface="Calibri" panose="020F0502020204030204" pitchFamily="34" charset="0"/>
              </a:rPr>
              <a:t>The Great Compromise created by Roger Sherman finally settles the dispute.</a:t>
            </a:r>
          </a:p>
          <a:p>
            <a:pPr marL="609600" indent="-433388">
              <a:lnSpc>
                <a:spcPct val="90000"/>
              </a:lnSpc>
            </a:pPr>
            <a:r>
              <a:rPr lang="en-US" altLang="en-US" sz="2400" dirty="0" smtClean="0">
                <a:solidFill>
                  <a:schemeClr val="accent1"/>
                </a:solidFill>
                <a:latin typeface="Calibri" panose="020F0502020204030204" pitchFamily="34" charset="0"/>
              </a:rPr>
              <a:t>Northern and southern states begin fighting over slavery.  The Three-Fifths Compromise allows slaves to be counted as 3/5</a:t>
            </a:r>
            <a:r>
              <a:rPr lang="en-US" altLang="en-US" sz="2400" baseline="30000" dirty="0" smtClean="0">
                <a:solidFill>
                  <a:schemeClr val="accent1"/>
                </a:solidFill>
                <a:latin typeface="Calibri" panose="020F0502020204030204" pitchFamily="34" charset="0"/>
              </a:rPr>
              <a:t>th</a:t>
            </a:r>
            <a:r>
              <a:rPr lang="en-US" altLang="en-US" sz="2400" dirty="0" smtClean="0">
                <a:solidFill>
                  <a:schemeClr val="accent1"/>
                </a:solidFill>
                <a:latin typeface="Calibri" panose="020F0502020204030204" pitchFamily="34" charset="0"/>
              </a:rPr>
              <a:t> of a person.</a:t>
            </a:r>
          </a:p>
          <a:p>
            <a:pPr marL="609600" indent="-433388">
              <a:lnSpc>
                <a:spcPct val="90000"/>
              </a:lnSpc>
            </a:pPr>
            <a:r>
              <a:rPr lang="en-US" altLang="en-US" sz="2400" dirty="0" smtClean="0">
                <a:solidFill>
                  <a:schemeClr val="accent1"/>
                </a:solidFill>
                <a:latin typeface="Calibri" panose="020F0502020204030204" pitchFamily="34" charset="0"/>
              </a:rPr>
              <a:t>The Founding Fathers took ideas from the Magna Carta, Locke, Montesquieu, the Mayflower Compact and others to create the U.S. Constitution.</a:t>
            </a:r>
            <a:endParaRPr lang="en-US" altLang="en-US" sz="2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71629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62" y="5337978"/>
            <a:ext cx="9149862" cy="1367622"/>
          </a:xfrm>
          <a:prstGeom prst="rect">
            <a:avLst/>
          </a:prstGeom>
          <a:solidFill>
            <a:srgbClr val="ECD579"/>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smtClean="0">
                <a:latin typeface="Calibri" panose="020F0502020204030204" pitchFamily="34" charset="0"/>
              </a:rPr>
              <a:t>In homes and in town squares across the nation, Americans discussed the new Constitution. </a:t>
            </a:r>
          </a:p>
          <a:p>
            <a:r>
              <a:rPr lang="en-US" altLang="en-US" sz="2400" smtClean="0">
                <a:latin typeface="Calibri" panose="020F0502020204030204" pitchFamily="34" charset="0"/>
              </a:rPr>
              <a:t>Many supported it, while others did not!</a:t>
            </a:r>
            <a:endParaRPr lang="en-US" altLang="en-US" sz="2800" b="1" dirty="0"/>
          </a:p>
        </p:txBody>
      </p:sp>
    </p:spTree>
    <p:extLst>
      <p:ext uri="{BB962C8B-B14F-4D97-AF65-F5344CB8AC3E}">
        <p14:creationId xmlns:p14="http://schemas.microsoft.com/office/powerpoint/2010/main" val="80969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606972" y="1447800"/>
            <a:ext cx="4424526" cy="2209800"/>
          </a:xfrm>
          <a:prstGeom prst="rect">
            <a:avLst/>
          </a:prstGeom>
          <a:solidFill>
            <a:srgbClr val="E6E1CA"/>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en-US" sz="2400" smtClean="0">
                <a:latin typeface="Calibri" panose="020F0502020204030204" pitchFamily="34" charset="0"/>
              </a:rPr>
              <a:t>People who didn’t like the Constitution (critics) worried that it had no </a:t>
            </a:r>
            <a:r>
              <a:rPr lang="en-US" altLang="en-US" sz="2400" b="1" smtClean="0">
                <a:latin typeface="Calibri" panose="020F0502020204030204" pitchFamily="34" charset="0"/>
              </a:rPr>
              <a:t>Bill of Rights</a:t>
            </a:r>
            <a:r>
              <a:rPr lang="en-US" altLang="en-US" sz="2400" smtClean="0">
                <a:latin typeface="Calibri" panose="020F0502020204030204" pitchFamily="34" charset="0"/>
              </a:rPr>
              <a:t>!</a:t>
            </a:r>
          </a:p>
          <a:p>
            <a:pPr>
              <a:lnSpc>
                <a:spcPct val="90000"/>
              </a:lnSpc>
            </a:pPr>
            <a:r>
              <a:rPr lang="en-US" altLang="en-US" sz="2400" smtClean="0">
                <a:latin typeface="Calibri" panose="020F0502020204030204" pitchFamily="34" charset="0"/>
              </a:rPr>
              <a:t>In Virginia, Patrick Henry sounded the alarm when he said these words:</a:t>
            </a:r>
          </a:p>
          <a:p>
            <a:pPr>
              <a:lnSpc>
                <a:spcPct val="90000"/>
              </a:lnSpc>
              <a:buFontTx/>
              <a:buNone/>
            </a:pPr>
            <a:endParaRPr lang="en-US" altLang="en-US" sz="2400" smtClean="0"/>
          </a:p>
          <a:p>
            <a:pPr algn="ctr">
              <a:lnSpc>
                <a:spcPct val="90000"/>
              </a:lnSpc>
              <a:buFontTx/>
              <a:buNone/>
            </a:pPr>
            <a:endParaRPr lang="en-US" altLang="en-US" sz="2400" i="1" dirty="0"/>
          </a:p>
        </p:txBody>
      </p:sp>
    </p:spTree>
    <p:extLst>
      <p:ext uri="{BB962C8B-B14F-4D97-AF65-F5344CB8AC3E}">
        <p14:creationId xmlns:p14="http://schemas.microsoft.com/office/powerpoint/2010/main" val="36986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26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2822" y="1864018"/>
            <a:ext cx="9144000" cy="1069682"/>
          </a:xfrm>
          <a:solidFill>
            <a:srgbClr val="C39B5A"/>
          </a:solidFill>
          <a:scene3d>
            <a:camera prst="orthographicFront"/>
            <a:lightRig rig="threePt" dir="t"/>
          </a:scene3d>
          <a:sp3d>
            <a:bevelT/>
          </a:sp3d>
        </p:spPr>
        <p:txBody>
          <a:bodyPr/>
          <a:lstStyle/>
          <a:p>
            <a:pPr marL="228600" algn="l"/>
            <a:r>
              <a:rPr lang="en-US" altLang="en-US" sz="2800" dirty="0" smtClean="0">
                <a:solidFill>
                  <a:schemeClr val="accent1"/>
                </a:solidFill>
              </a:rPr>
              <a:t>Did </a:t>
            </a:r>
            <a:r>
              <a:rPr lang="en-US" altLang="en-US" sz="2800" dirty="0">
                <a:solidFill>
                  <a:schemeClr val="accent1"/>
                </a:solidFill>
              </a:rPr>
              <a:t>the Constitution give too much power to the federal </a:t>
            </a:r>
            <a:r>
              <a:rPr lang="en-US" altLang="en-US" sz="2800" dirty="0" smtClean="0">
                <a:solidFill>
                  <a:schemeClr val="accent1"/>
                </a:solidFill>
              </a:rPr>
              <a:t>government?  Would including a </a:t>
            </a:r>
            <a:r>
              <a:rPr lang="en-US" altLang="en-US" sz="2800" dirty="0">
                <a:solidFill>
                  <a:schemeClr val="accent1"/>
                </a:solidFill>
              </a:rPr>
              <a:t>b</a:t>
            </a:r>
            <a:r>
              <a:rPr lang="en-US" altLang="en-US" sz="2800" dirty="0" smtClean="0">
                <a:solidFill>
                  <a:schemeClr val="accent1"/>
                </a:solidFill>
              </a:rPr>
              <a:t>ill of rights help?</a:t>
            </a:r>
            <a:endParaRPr lang="en-US" altLang="en-US" sz="2800" dirty="0">
              <a:solidFill>
                <a:schemeClr val="accent1"/>
              </a:solidFill>
            </a:endParaRPr>
          </a:p>
        </p:txBody>
      </p:sp>
    </p:spTree>
    <p:extLst>
      <p:ext uri="{BB962C8B-B14F-4D97-AF65-F5344CB8AC3E}">
        <p14:creationId xmlns:p14="http://schemas.microsoft.com/office/powerpoint/2010/main" val="322739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4648200"/>
            <a:ext cx="9144000" cy="1852212"/>
          </a:xfrm>
          <a:prstGeom prst="rect">
            <a:avLst/>
          </a:prstGeom>
          <a:solidFill>
            <a:srgbClr val="016469"/>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solidFill>
                  <a:schemeClr val="accent1"/>
                </a:solidFill>
                <a:latin typeface="Calibri" panose="020F0502020204030204" pitchFamily="34" charset="0"/>
              </a:rPr>
              <a:t>In the fall of 1787, citizens began to debate the document sentence by sentence.</a:t>
            </a:r>
          </a:p>
          <a:p>
            <a:pPr>
              <a:spcBef>
                <a:spcPts val="1200"/>
              </a:spcBef>
            </a:pPr>
            <a:r>
              <a:rPr lang="en-US" altLang="en-US" sz="2400" smtClean="0">
                <a:solidFill>
                  <a:schemeClr val="accent1"/>
                </a:solidFill>
                <a:latin typeface="Calibri" panose="020F0502020204030204" pitchFamily="34" charset="0"/>
              </a:rPr>
              <a:t>The convention had done its work.  Now the states had to decide whether or not to </a:t>
            </a:r>
            <a:r>
              <a:rPr lang="en-US" altLang="en-US" sz="2400" b="1" smtClean="0">
                <a:solidFill>
                  <a:srgbClr val="FFFF00"/>
                </a:solidFill>
                <a:latin typeface="Calibri" panose="020F0502020204030204" pitchFamily="34" charset="0"/>
              </a:rPr>
              <a:t>ratify</a:t>
            </a:r>
            <a:r>
              <a:rPr lang="en-US" altLang="en-US" sz="2400" smtClean="0">
                <a:solidFill>
                  <a:srgbClr val="FFFF00"/>
                </a:solidFill>
                <a:latin typeface="Calibri" panose="020F0502020204030204" pitchFamily="34" charset="0"/>
              </a:rPr>
              <a:t> (</a:t>
            </a:r>
            <a:r>
              <a:rPr lang="en-US" altLang="en-US" sz="2400" b="1" smtClean="0">
                <a:solidFill>
                  <a:srgbClr val="FFFF00"/>
                </a:solidFill>
                <a:latin typeface="Calibri" panose="020F0502020204030204" pitchFamily="34" charset="0"/>
              </a:rPr>
              <a:t>to approve</a:t>
            </a:r>
            <a:r>
              <a:rPr lang="en-US" altLang="en-US" sz="2400" smtClean="0">
                <a:solidFill>
                  <a:srgbClr val="FFFF00"/>
                </a:solidFill>
                <a:latin typeface="Calibri" panose="020F0502020204030204" pitchFamily="34" charset="0"/>
              </a:rPr>
              <a:t>) </a:t>
            </a:r>
            <a:r>
              <a:rPr lang="en-US" altLang="en-US" sz="2400" smtClean="0">
                <a:solidFill>
                  <a:schemeClr val="accent1"/>
                </a:solidFill>
                <a:latin typeface="Calibri" panose="020F0502020204030204" pitchFamily="34" charset="0"/>
              </a:rPr>
              <a:t>the new frame of government.</a:t>
            </a:r>
          </a:p>
          <a:p>
            <a:endParaRPr lang="en-US" altLang="en-US" sz="2800" dirty="0"/>
          </a:p>
        </p:txBody>
      </p:sp>
    </p:spTree>
    <p:extLst>
      <p:ext uri="{BB962C8B-B14F-4D97-AF65-F5344CB8AC3E}">
        <p14:creationId xmlns:p14="http://schemas.microsoft.com/office/powerpoint/2010/main" val="457991489"/>
      </p:ext>
    </p:extLst>
  </p:cSld>
  <p:clrMapOvr>
    <a:masterClrMapping/>
  </p:clrMapOvr>
</p:sld>
</file>

<file path=ppt/theme/theme1.xml><?xml version="1.0" encoding="utf-8"?>
<a:theme xmlns:a="http://schemas.openxmlformats.org/drawingml/2006/main" name="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8754</TotalTime>
  <Words>922</Words>
  <Application>Microsoft Office PowerPoint</Application>
  <PresentationFormat>On-screen Show (4:3)</PresentationFormat>
  <Paragraphs>70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Baskerville Old Face</vt:lpstr>
      <vt:lpstr>Calibri</vt:lpstr>
      <vt:lpstr>Georgia</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the Constitution give too much power to the federal government?  Would including a bill of rights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Pamela</dc:creator>
  <cp:lastModifiedBy>Turnbo, Melissa</cp:lastModifiedBy>
  <cp:revision>215</cp:revision>
  <dcterms:created xsi:type="dcterms:W3CDTF">2008-02-15T18:50:46Z</dcterms:created>
  <dcterms:modified xsi:type="dcterms:W3CDTF">2017-02-01T16:18:27Z</dcterms:modified>
</cp:coreProperties>
</file>